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05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0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B8BF-C729-4CFF-B1C0-D60257939F21}" type="datetimeFigureOut">
              <a:rPr lang="pl-PL" smtClean="0"/>
              <a:pPr/>
              <a:t>09.08.2020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7129-EFFC-4D9D-83FD-7DCB46F6A9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B8BF-C729-4CFF-B1C0-D60257939F21}" type="datetimeFigureOut">
              <a:rPr lang="pl-PL" smtClean="0"/>
              <a:pPr/>
              <a:t>09.08.2020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7129-EFFC-4D9D-83FD-7DCB46F6A9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B8BF-C729-4CFF-B1C0-D60257939F21}" type="datetimeFigureOut">
              <a:rPr lang="pl-PL" smtClean="0"/>
              <a:pPr/>
              <a:t>09.08.2020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7129-EFFC-4D9D-83FD-7DCB46F6A9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B8BF-C729-4CFF-B1C0-D60257939F21}" type="datetimeFigureOut">
              <a:rPr lang="pl-PL" smtClean="0"/>
              <a:pPr/>
              <a:t>09.08.2020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7129-EFFC-4D9D-83FD-7DCB46F6A9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B8BF-C729-4CFF-B1C0-D60257939F21}" type="datetimeFigureOut">
              <a:rPr lang="pl-PL" smtClean="0"/>
              <a:pPr/>
              <a:t>09.08.2020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7129-EFFC-4D9D-83FD-7DCB46F6A9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B8BF-C729-4CFF-B1C0-D60257939F21}" type="datetimeFigureOut">
              <a:rPr lang="pl-PL" smtClean="0"/>
              <a:pPr/>
              <a:t>09.08.2020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7129-EFFC-4D9D-83FD-7DCB46F6A9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B8BF-C729-4CFF-B1C0-D60257939F21}" type="datetimeFigureOut">
              <a:rPr lang="pl-PL" smtClean="0"/>
              <a:pPr/>
              <a:t>09.08.2020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7129-EFFC-4D9D-83FD-7DCB46F6A9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B8BF-C729-4CFF-B1C0-D60257939F21}" type="datetimeFigureOut">
              <a:rPr lang="pl-PL" smtClean="0"/>
              <a:pPr/>
              <a:t>09.08.2020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7129-EFFC-4D9D-83FD-7DCB46F6A9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B8BF-C729-4CFF-B1C0-D60257939F21}" type="datetimeFigureOut">
              <a:rPr lang="pl-PL" smtClean="0"/>
              <a:pPr/>
              <a:t>09.08.2020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7129-EFFC-4D9D-83FD-7DCB46F6A9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B8BF-C729-4CFF-B1C0-D60257939F21}" type="datetimeFigureOut">
              <a:rPr lang="pl-PL" smtClean="0"/>
              <a:pPr/>
              <a:t>09.08.2020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7129-EFFC-4D9D-83FD-7DCB46F6A9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B8BF-C729-4CFF-B1C0-D60257939F21}" type="datetimeFigureOut">
              <a:rPr lang="pl-PL" smtClean="0"/>
              <a:pPr/>
              <a:t>09.08.2020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7129-EFFC-4D9D-83FD-7DCB46F6A9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1B8BF-C729-4CFF-B1C0-D60257939F21}" type="datetimeFigureOut">
              <a:rPr lang="pl-PL" smtClean="0"/>
              <a:pPr/>
              <a:t>09.08.2020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07129-EFFC-4D9D-83FD-7DCB46F6A9A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2857488" y="285728"/>
            <a:ext cx="5326500" cy="949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cs-CZ" sz="2400" dirty="0">
                <a:latin typeface="Corbel" pitchFamily="34" charset="0"/>
              </a:rPr>
              <a:t>Menu całodzienne </a:t>
            </a:r>
            <a:r>
              <a:rPr lang="cs-CZ" sz="2000" dirty="0">
                <a:latin typeface="Corbel" pitchFamily="34" charset="0"/>
              </a:rPr>
              <a:t>ŻŁOBEK</a:t>
            </a:r>
            <a:endParaRPr lang="cs-CZ" sz="2400" dirty="0">
              <a:latin typeface="Corbel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cs-CZ" sz="2400" dirty="0">
                <a:latin typeface="Corbel" pitchFamily="34" charset="0"/>
              </a:rPr>
              <a:t> 10.08.2020 – 14.08.2020</a:t>
            </a:r>
            <a:endParaRPr lang="pl-PL" sz="2400" dirty="0">
              <a:latin typeface="Corbel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21331"/>
              </p:ext>
            </p:extLst>
          </p:nvPr>
        </p:nvGraphicFramePr>
        <p:xfrm>
          <a:off x="611560" y="1330042"/>
          <a:ext cx="7572428" cy="5008626"/>
        </p:xfrm>
        <a:graphic>
          <a:graphicData uri="http://schemas.openxmlformats.org/drawingml/2006/table">
            <a:tbl>
              <a:tblPr/>
              <a:tblGrid>
                <a:gridCol w="757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342349084"/>
                    </a:ext>
                  </a:extLst>
                </a:gridCol>
                <a:gridCol w="1667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8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Corbel"/>
                          <a:ea typeface="Times New Roman"/>
                          <a:cs typeface="Arial"/>
                        </a:rPr>
                        <a:t>DATA</a:t>
                      </a:r>
                      <a:endParaRPr lang="pl-PL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08" marR="35208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Corbel"/>
                          <a:ea typeface="Times New Roman"/>
                          <a:cs typeface="Arial"/>
                        </a:rPr>
                        <a:t>ŚNIADANIE</a:t>
                      </a:r>
                      <a:endParaRPr lang="pl-PL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08" marR="35208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Corbel"/>
                          <a:ea typeface="Times New Roman"/>
                          <a:cs typeface="Arial"/>
                        </a:rPr>
                        <a:t>OBIAD</a:t>
                      </a:r>
                      <a:endParaRPr lang="pl-PL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08" marR="35208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08" marR="35208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latin typeface="Corbel"/>
                          <a:ea typeface="Times New Roman"/>
                          <a:cs typeface="Arial"/>
                        </a:rPr>
                        <a:t>PODWIECZOREK</a:t>
                      </a:r>
                      <a:endParaRPr lang="pl-PL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08" marR="35208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7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Arial"/>
                        </a:rPr>
                        <a:t>Poniedziałek</a:t>
                      </a:r>
                      <a:endParaRPr lang="pl-PL" sz="900" dirty="0">
                        <a:solidFill>
                          <a:schemeClr val="tx1"/>
                        </a:solidFill>
                        <a:latin typeface="Corbel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Arial"/>
                        </a:rPr>
                        <a:t>10.08.2020</a:t>
                      </a:r>
                      <a:endParaRPr lang="pl-PL" sz="900" dirty="0">
                        <a:solidFill>
                          <a:schemeClr val="tx1"/>
                        </a:solidFill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35208" marR="35208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Płatki jęczmienne</a:t>
                      </a:r>
                      <a:r>
                        <a:rPr lang="pl-PL" sz="1000" baseline="30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 na mleku</a:t>
                      </a:r>
                      <a:r>
                        <a:rPr lang="pl-PL" sz="1000" baseline="30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7</a:t>
                      </a:r>
                      <a:endParaRPr lang="pl-PL" sz="1000" dirty="0">
                        <a:solidFill>
                          <a:srgbClr val="000000"/>
                        </a:solidFill>
                        <a:latin typeface="Corbel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Kanapeczki</a:t>
                      </a:r>
                      <a:r>
                        <a:rPr lang="pl-PL" sz="1000" baseline="30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1,7</a:t>
                      </a: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 mieszane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z warzywami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Corbel" pitchFamily="34" charset="0"/>
                          <a:ea typeface="Calibri"/>
                          <a:cs typeface="Times New Roman"/>
                        </a:rPr>
                        <a:t>Herbatka malinowa bez cukru</a:t>
                      </a: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Corbel" pitchFamily="34" charset="0"/>
                          <a:ea typeface="Calibri"/>
                          <a:cs typeface="Arial"/>
                        </a:rPr>
                        <a:t>Zupa z zielonego groszku</a:t>
                      </a:r>
                      <a:r>
                        <a:rPr lang="pl-PL" sz="1000" baseline="30000" dirty="0">
                          <a:latin typeface="Corbel" pitchFamily="34" charset="0"/>
                          <a:ea typeface="Calibri"/>
                          <a:cs typeface="Arial"/>
                        </a:rPr>
                        <a:t>9</a:t>
                      </a:r>
                      <a:endParaRPr lang="pl-PL" sz="1000" dirty="0">
                        <a:latin typeface="Corbel" pitchFamily="34" charset="0"/>
                        <a:ea typeface="Calibri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Corbel" pitchFamily="34" charset="0"/>
                          <a:ea typeface="Calibri"/>
                          <a:cs typeface="Arial"/>
                        </a:rPr>
                        <a:t>Delikatne curry z indykiem i warzywami, </a:t>
                      </a:r>
                      <a:br>
                        <a:rPr lang="pl-PL" sz="1000" dirty="0">
                          <a:latin typeface="Corbel" pitchFamily="34" charset="0"/>
                          <a:ea typeface="Calibri"/>
                          <a:cs typeface="Arial"/>
                        </a:rPr>
                      </a:br>
                      <a:r>
                        <a:rPr lang="pl-PL" sz="1000" dirty="0">
                          <a:latin typeface="Corbel" pitchFamily="34" charset="0"/>
                          <a:ea typeface="Calibri"/>
                          <a:cs typeface="Arial"/>
                        </a:rPr>
                        <a:t>ryż gotowany, brokuł gotowany na parze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Corbel" pitchFamily="34" charset="0"/>
                          <a:ea typeface="Calibri"/>
                          <a:cs typeface="Arial"/>
                        </a:rPr>
                        <a:t>Kompot owocowy </a:t>
                      </a: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Times New Roman"/>
                          <a:cs typeface="Arial"/>
                        </a:rPr>
                        <a:t>bez cukru</a:t>
                      </a:r>
                      <a:endParaRPr lang="pl-PL" sz="1000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Corbel" pitchFamily="34" charset="0"/>
                          <a:ea typeface="Calibri"/>
                          <a:cs typeface="Times New Roman"/>
                        </a:rPr>
                        <a:t>Jogurcik naturalny</a:t>
                      </a:r>
                      <a:r>
                        <a:rPr lang="pl-PL" sz="1000" u="none" baseline="30000" dirty="0">
                          <a:solidFill>
                            <a:schemeClr val="tx1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pl-PL" sz="1000" dirty="0">
                          <a:latin typeface="Corbel" pitchFamily="34" charset="0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Corbel" pitchFamily="34" charset="0"/>
                          <a:ea typeface="Calibri"/>
                          <a:cs typeface="Times New Roman"/>
                        </a:rPr>
                        <a:t>z płatkami kukurydzianymi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Corbel" pitchFamily="34" charset="0"/>
                          <a:ea typeface="Calibri"/>
                          <a:cs typeface="Times New Roman"/>
                        </a:rPr>
                        <a:t>Owoc</a:t>
                      </a: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Corbel" pitchFamily="34" charset="0"/>
                          <a:ea typeface="Times New Roman"/>
                          <a:cs typeface="Arial"/>
                        </a:rPr>
                        <a:t>Wtorek</a:t>
                      </a:r>
                      <a:endParaRPr lang="pl-PL" sz="900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Corbel" pitchFamily="34" charset="0"/>
                          <a:ea typeface="Times New Roman"/>
                          <a:cs typeface="Arial"/>
                        </a:rPr>
                        <a:t>11.</a:t>
                      </a:r>
                      <a:r>
                        <a:rPr lang="pl-PL" sz="900" b="1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Arial"/>
                        </a:rPr>
                        <a:t>08.2020</a:t>
                      </a:r>
                      <a:endParaRPr lang="pl-PL" sz="900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35208" marR="35208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Kakao na mleku</a:t>
                      </a:r>
                      <a:r>
                        <a:rPr lang="pl-PL" sz="1000" baseline="30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7</a:t>
                      </a:r>
                      <a:b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</a:b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  Kanapeczki</a:t>
                      </a:r>
                      <a:r>
                        <a:rPr lang="pl-PL" sz="1000" baseline="30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1,7</a:t>
                      </a: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 ze schabikiem pieczonym, sałatą i pomidorem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 Herbatka rumiankowa bez cukru</a:t>
                      </a: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Corbel" pitchFamily="34" charset="0"/>
                          <a:ea typeface="Calibri"/>
                          <a:cs typeface="Arial"/>
                        </a:rPr>
                        <a:t>Zupa szpinakowa</a:t>
                      </a:r>
                      <a:r>
                        <a:rPr lang="pl-PL" sz="1000" baseline="30000" dirty="0">
                          <a:latin typeface="Corbel" pitchFamily="34" charset="0"/>
                          <a:ea typeface="Calibri"/>
                          <a:cs typeface="Arial"/>
                        </a:rPr>
                        <a:t>7,9</a:t>
                      </a:r>
                      <a:r>
                        <a:rPr lang="pl-PL" sz="1000" dirty="0">
                          <a:latin typeface="Corbel" pitchFamily="34" charset="0"/>
                          <a:ea typeface="Calibri"/>
                          <a:cs typeface="Arial"/>
                        </a:rPr>
                        <a:t> z jajkiem</a:t>
                      </a:r>
                      <a:r>
                        <a:rPr lang="pl-PL" sz="1000" baseline="30000" dirty="0">
                          <a:latin typeface="Corbel" pitchFamily="34" charset="0"/>
                          <a:ea typeface="Calibri"/>
                          <a:cs typeface="Arial"/>
                        </a:rPr>
                        <a:t>3</a:t>
                      </a:r>
                      <a:endParaRPr lang="pl-PL" sz="1000" dirty="0">
                        <a:latin typeface="Corbel" pitchFamily="34" charset="0"/>
                        <a:ea typeface="Calibri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Corbel" pitchFamily="34" charset="0"/>
                          <a:ea typeface="Calibri"/>
                          <a:cs typeface="Arial"/>
                        </a:rPr>
                        <a:t>Makaron</a:t>
                      </a:r>
                      <a:r>
                        <a:rPr lang="pl-PL" sz="1000" baseline="30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pl-PL" sz="1000" dirty="0">
                          <a:latin typeface="Corbel" pitchFamily="34" charset="0"/>
                          <a:ea typeface="Calibri"/>
                          <a:cs typeface="Arial"/>
                        </a:rPr>
                        <a:t> z serem</a:t>
                      </a:r>
                      <a:r>
                        <a:rPr lang="pl-PL" sz="1000" baseline="30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pl-PL" sz="1000" dirty="0">
                          <a:latin typeface="Corbel" pitchFamily="34" charset="0"/>
                          <a:ea typeface="Calibri"/>
                          <a:cs typeface="Arial"/>
                        </a:rPr>
                        <a:t> i musem owocowym</a:t>
                      </a:r>
                      <a:r>
                        <a:rPr lang="pl-PL" sz="1000" baseline="30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7</a:t>
                      </a:r>
                      <a:endParaRPr lang="pl-PL" sz="1000" dirty="0">
                        <a:latin typeface="Corbel" pitchFamily="34" charset="0"/>
                        <a:ea typeface="Calibri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Corbel" pitchFamily="34" charset="0"/>
                          <a:ea typeface="Calibri"/>
                          <a:cs typeface="Arial"/>
                        </a:rPr>
                        <a:t>Kompot owocowy </a:t>
                      </a: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Times New Roman"/>
                          <a:cs typeface="Arial"/>
                        </a:rPr>
                        <a:t>bez cukru</a:t>
                      </a:r>
                      <a:endParaRPr lang="pl-PL" sz="1000" dirty="0">
                        <a:latin typeface="Corbel" pitchFamily="34" charset="0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Corbel" pitchFamily="34" charset="0"/>
                          <a:ea typeface="Calibri"/>
                          <a:cs typeface="Times New Roman"/>
                        </a:rPr>
                        <a:t>Kanapeczki</a:t>
                      </a:r>
                      <a:r>
                        <a:rPr lang="pl-PL" sz="1000" baseline="30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1,7</a:t>
                      </a:r>
                      <a:r>
                        <a:rPr lang="pl-PL" sz="1000" dirty="0">
                          <a:latin typeface="Corbel" pitchFamily="34" charset="0"/>
                          <a:ea typeface="Calibri"/>
                          <a:cs typeface="Times New Roman"/>
                        </a:rPr>
                        <a:t> z szyneczką </a:t>
                      </a:r>
                      <a:br>
                        <a:rPr lang="pl-PL" sz="1000" dirty="0">
                          <a:latin typeface="Corbel" pitchFamily="34" charset="0"/>
                          <a:ea typeface="Calibri"/>
                          <a:cs typeface="Times New Roman"/>
                        </a:rPr>
                      </a:br>
                      <a:r>
                        <a:rPr lang="pl-PL" sz="1000" dirty="0">
                          <a:latin typeface="Corbel" pitchFamily="34" charset="0"/>
                          <a:ea typeface="Calibri"/>
                          <a:cs typeface="Times New Roman"/>
                        </a:rPr>
                        <a:t>i warzywami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>
                          <a:latin typeface="Corbel" pitchFamily="34" charset="0"/>
                          <a:ea typeface="Calibri"/>
                          <a:cs typeface="Times New Roman"/>
                        </a:rPr>
                        <a:t>Owoc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Times New Roman"/>
                          <a:cs typeface="Arial"/>
                        </a:rPr>
                        <a:t>Herbatka malinowa bez cukru</a:t>
                      </a:r>
                      <a:endParaRPr lang="pl-PL" sz="1000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2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Corbel" pitchFamily="34" charset="0"/>
                          <a:ea typeface="Times New Roman"/>
                          <a:cs typeface="Arial"/>
                        </a:rPr>
                        <a:t>Środa</a:t>
                      </a:r>
                      <a:endParaRPr lang="pl-PL" sz="900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Corbel" pitchFamily="34" charset="0"/>
                          <a:ea typeface="Times New Roman"/>
                          <a:cs typeface="Arial"/>
                        </a:rPr>
                        <a:t>12.</a:t>
                      </a:r>
                      <a:r>
                        <a:rPr lang="pl-PL" sz="900" b="1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Arial"/>
                        </a:rPr>
                        <a:t>08.2020</a:t>
                      </a:r>
                      <a:endParaRPr lang="pl-PL" sz="900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35208" marR="35208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Płatki owsiane</a:t>
                      </a:r>
                      <a:r>
                        <a:rPr lang="pl-PL" sz="1000" baseline="30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 na mleku</a:t>
                      </a:r>
                      <a:r>
                        <a:rPr lang="pl-PL" sz="1000" baseline="30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7</a:t>
                      </a:r>
                      <a:b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</a:b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Kanapeczki</a:t>
                      </a:r>
                      <a:r>
                        <a:rPr lang="pl-PL" sz="1000" baseline="30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1,7</a:t>
                      </a: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 z szyneczką gotowaną </a:t>
                      </a:r>
                      <a:b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</a:b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i ogórkiem małosolnym</a:t>
                      </a:r>
                      <a:endParaRPr lang="pl-PL" sz="1000" baseline="30000" dirty="0">
                        <a:solidFill>
                          <a:srgbClr val="000000"/>
                        </a:solidFill>
                        <a:latin typeface="Corbel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+ pasta z pieczonych warzyw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Herbatka z cytrynką bez cukru</a:t>
                      </a: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Corbel" pitchFamily="34" charset="0"/>
                          <a:ea typeface="Calibri"/>
                          <a:cs typeface="Arial"/>
                        </a:rPr>
                        <a:t>Zupa pomidorowa z ryżem</a:t>
                      </a:r>
                      <a:r>
                        <a:rPr lang="pl-PL" sz="1000" baseline="30000" dirty="0">
                          <a:latin typeface="Corbel" pitchFamily="34" charset="0"/>
                          <a:ea typeface="Calibri"/>
                          <a:cs typeface="Arial"/>
                        </a:rPr>
                        <a:t>7,9</a:t>
                      </a:r>
                      <a:r>
                        <a:rPr lang="pl-PL" sz="1000" dirty="0">
                          <a:latin typeface="Corbel" pitchFamily="34" charset="0"/>
                          <a:ea typeface="Calibri"/>
                          <a:cs typeface="Arial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>
                          <a:latin typeface="Corbel" pitchFamily="34" charset="0"/>
                          <a:ea typeface="Calibri"/>
                          <a:cs typeface="Arial"/>
                        </a:rPr>
                        <a:t>Pałeczka z kurczaka w ziołach, </a:t>
                      </a:r>
                      <a:br>
                        <a:rPr lang="pl-PL" sz="1000" dirty="0">
                          <a:latin typeface="Corbel" pitchFamily="34" charset="0"/>
                          <a:ea typeface="Calibri"/>
                          <a:cs typeface="Arial"/>
                        </a:rPr>
                      </a:br>
                      <a:r>
                        <a:rPr lang="pl-PL" sz="1000" dirty="0">
                          <a:latin typeface="Corbel" pitchFamily="34" charset="0"/>
                          <a:ea typeface="Calibri"/>
                          <a:cs typeface="Arial"/>
                        </a:rPr>
                        <a:t>ziemniaki gotowane, </a:t>
                      </a:r>
                      <a:br>
                        <a:rPr lang="pl-PL" sz="1000" dirty="0">
                          <a:latin typeface="Corbel" pitchFamily="34" charset="0"/>
                          <a:ea typeface="Calibri"/>
                          <a:cs typeface="Arial"/>
                        </a:rPr>
                      </a:br>
                      <a:r>
                        <a:rPr lang="pl-PL" sz="1000" dirty="0">
                          <a:latin typeface="Corbel" pitchFamily="34" charset="0"/>
                          <a:ea typeface="Calibri"/>
                          <a:cs typeface="Arial"/>
                        </a:rPr>
                        <a:t>surówka z marchewki i brzoskwini</a:t>
                      </a:r>
                      <a:r>
                        <a:rPr lang="pl-PL" sz="1000" baseline="30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7</a:t>
                      </a:r>
                      <a:endParaRPr lang="pl-PL" sz="1000" dirty="0">
                        <a:latin typeface="Corbel" pitchFamily="34" charset="0"/>
                        <a:ea typeface="Calibri"/>
                        <a:cs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>
                          <a:latin typeface="Corbel" pitchFamily="34" charset="0"/>
                          <a:ea typeface="Calibri"/>
                          <a:cs typeface="Arial"/>
                        </a:rPr>
                        <a:t>Kompot owocowy </a:t>
                      </a: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Times New Roman"/>
                          <a:cs typeface="Arial"/>
                        </a:rPr>
                        <a:t>bez cukru</a:t>
                      </a:r>
                      <a:endParaRPr lang="pl-PL" sz="1000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Corbel" pitchFamily="34" charset="0"/>
                          <a:ea typeface="Calibri"/>
                          <a:cs typeface="Times New Roman"/>
                        </a:rPr>
                        <a:t>Kokosowy pudding z tapioki</a:t>
                      </a:r>
                      <a:r>
                        <a:rPr lang="pl-PL" sz="1000" baseline="30000" dirty="0">
                          <a:latin typeface="Corbel" pitchFamily="34" charset="0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pl-PL" sz="1000" dirty="0">
                          <a:latin typeface="Corbel" pitchFamily="34" charset="0"/>
                          <a:ea typeface="Calibri"/>
                          <a:cs typeface="Times New Roman"/>
                        </a:rPr>
                        <a:t> </a:t>
                      </a:r>
                      <a:br>
                        <a:rPr lang="pl-PL" sz="1000" dirty="0">
                          <a:latin typeface="Corbel" pitchFamily="34" charset="0"/>
                          <a:ea typeface="Calibri"/>
                          <a:cs typeface="Times New Roman"/>
                        </a:rPr>
                      </a:br>
                      <a:r>
                        <a:rPr lang="pl-PL" sz="1000" dirty="0">
                          <a:latin typeface="Corbel" pitchFamily="34" charset="0"/>
                          <a:ea typeface="Calibri"/>
                          <a:cs typeface="Times New Roman"/>
                        </a:rPr>
                        <a:t>z musem brzoskwiniowym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Corbel" pitchFamily="34" charset="0"/>
                          <a:ea typeface="Calibri"/>
                          <a:cs typeface="Times New Roman"/>
                        </a:rPr>
                        <a:t>Owoc</a:t>
                      </a: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2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rgbClr val="000000"/>
                          </a:solidFill>
                          <a:latin typeface="Corbel" pitchFamily="34" charset="0"/>
                          <a:ea typeface="Times New Roman"/>
                          <a:cs typeface="Arial"/>
                        </a:rPr>
                        <a:t>Czwartek</a:t>
                      </a:r>
                      <a:endParaRPr lang="pl-PL" sz="900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Corbel" pitchFamily="34" charset="0"/>
                          <a:ea typeface="Times New Roman"/>
                          <a:cs typeface="Arial"/>
                        </a:rPr>
                        <a:t>13.</a:t>
                      </a:r>
                      <a:r>
                        <a:rPr lang="pl-PL" sz="900" b="1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Arial"/>
                        </a:rPr>
                        <a:t>08.2020</a:t>
                      </a:r>
                      <a:endParaRPr lang="pl-PL" sz="900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35208" marR="35208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Płatki kukurydziane na mleku</a:t>
                      </a:r>
                      <a:r>
                        <a:rPr lang="pl-PL" sz="1000" baseline="30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7</a:t>
                      </a:r>
                      <a:b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</a:b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  Kanapeczki</a:t>
                      </a:r>
                      <a:r>
                        <a:rPr lang="pl-PL" sz="1000" baseline="30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1,7</a:t>
                      </a: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 z filecikiem drobiowym </a:t>
                      </a:r>
                      <a:b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</a:b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i pomidorem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Herbatka miętowa bez cukru</a:t>
                      </a: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Corbel" pitchFamily="34" charset="0"/>
                          <a:ea typeface="Calibri"/>
                          <a:cs typeface="Arial"/>
                        </a:rPr>
                        <a:t>Zupa krem z marchewki</a:t>
                      </a:r>
                      <a:r>
                        <a:rPr lang="pl-PL" sz="1000" baseline="30000" dirty="0">
                          <a:latin typeface="Corbel" pitchFamily="34" charset="0"/>
                          <a:ea typeface="Calibri"/>
                          <a:cs typeface="Arial"/>
                        </a:rPr>
                        <a:t>7,9</a:t>
                      </a:r>
                      <a:endParaRPr lang="pl-PL" sz="1000" dirty="0">
                        <a:latin typeface="Corbel" pitchFamily="34" charset="0"/>
                        <a:ea typeface="Calibri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Corbel" pitchFamily="34" charset="0"/>
                          <a:ea typeface="Calibri"/>
                          <a:cs typeface="Arial"/>
                        </a:rPr>
                        <a:t>Pieczony kotlecik mielony</a:t>
                      </a:r>
                      <a:r>
                        <a:rPr lang="pl-PL" sz="1000" strike="noStrike" baseline="30000" dirty="0">
                          <a:latin typeface="Corbel" pitchFamily="34" charset="0"/>
                          <a:ea typeface="Calibri"/>
                          <a:cs typeface="Arial"/>
                        </a:rPr>
                        <a:t>1,3</a:t>
                      </a:r>
                      <a:r>
                        <a:rPr lang="pl-PL" sz="1000" dirty="0">
                          <a:latin typeface="Corbel" pitchFamily="34" charset="0"/>
                          <a:ea typeface="Calibri"/>
                          <a:cs typeface="Arial"/>
                        </a:rPr>
                        <a:t>, ziemniaki gotowane</a:t>
                      </a:r>
                      <a:br>
                        <a:rPr lang="pl-PL" sz="1000" dirty="0">
                          <a:latin typeface="Corbel" pitchFamily="34" charset="0"/>
                          <a:ea typeface="Calibri"/>
                          <a:cs typeface="Arial"/>
                        </a:rPr>
                      </a:br>
                      <a:r>
                        <a:rPr lang="pl-PL" sz="1000" dirty="0">
                          <a:latin typeface="Corbel" pitchFamily="34" charset="0"/>
                          <a:ea typeface="Calibri"/>
                          <a:cs typeface="Arial"/>
                        </a:rPr>
                        <a:t> z koperkiem, mizeria z jogurtem naturalnym</a:t>
                      </a:r>
                      <a:r>
                        <a:rPr lang="pl-PL" sz="1000" baseline="30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7</a:t>
                      </a:r>
                      <a:endParaRPr lang="pl-PL" sz="1000" dirty="0">
                        <a:latin typeface="Corbel" pitchFamily="34" charset="0"/>
                        <a:ea typeface="Calibri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Corbel" pitchFamily="34" charset="0"/>
                          <a:ea typeface="Calibri"/>
                          <a:cs typeface="Arial"/>
                        </a:rPr>
                        <a:t>Kompot owocowy </a:t>
                      </a: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Times New Roman"/>
                          <a:cs typeface="Arial"/>
                        </a:rPr>
                        <a:t>bez cukru</a:t>
                      </a:r>
                      <a:endParaRPr lang="pl-PL" sz="1000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Corbel" pitchFamily="34" charset="0"/>
                          <a:ea typeface="Calibri"/>
                          <a:cs typeface="Times New Roman"/>
                        </a:rPr>
                        <a:t>Bajgiel</a:t>
                      </a:r>
                      <a:r>
                        <a:rPr lang="pl-PL" sz="1000" baseline="30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pl-PL" sz="1000" dirty="0">
                          <a:latin typeface="Corbel" pitchFamily="34" charset="0"/>
                          <a:ea typeface="Calibri"/>
                          <a:cs typeface="Times New Roman"/>
                        </a:rPr>
                        <a:t> z twarożkiem</a:t>
                      </a:r>
                      <a:r>
                        <a:rPr lang="pl-PL" sz="1000" baseline="30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7</a:t>
                      </a:r>
                      <a:br>
                        <a:rPr lang="pl-PL" sz="1000" dirty="0">
                          <a:latin typeface="Corbel" pitchFamily="34" charset="0"/>
                          <a:ea typeface="Calibri"/>
                          <a:cs typeface="Times New Roman"/>
                        </a:rPr>
                      </a:br>
                      <a:r>
                        <a:rPr lang="pl-PL" sz="1000" dirty="0">
                          <a:latin typeface="Corbel" pitchFamily="34" charset="0"/>
                          <a:ea typeface="Calibri"/>
                          <a:cs typeface="Times New Roman"/>
                        </a:rPr>
                        <a:t>z ogórkiem i koperkiem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Corbel" pitchFamily="34" charset="0"/>
                          <a:ea typeface="Calibri"/>
                          <a:cs typeface="Times New Roman"/>
                        </a:rPr>
                        <a:t>Owoc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Corbel" pitchFamily="34" charset="0"/>
                          <a:ea typeface="Calibri"/>
                          <a:cs typeface="Times New Roman"/>
                        </a:rPr>
                        <a:t>Herbatka </a:t>
                      </a: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Arial"/>
                        </a:rPr>
                        <a:t>rumiankowa</a:t>
                      </a: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Times New Roman"/>
                          <a:cs typeface="Arial"/>
                        </a:rPr>
                        <a:t> bez cukru</a:t>
                      </a:r>
                      <a:endParaRPr lang="pl-PL" sz="1000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06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Arial"/>
                        </a:rPr>
                        <a:t>Piątek</a:t>
                      </a:r>
                      <a:endParaRPr lang="pl-PL" sz="900" dirty="0">
                        <a:solidFill>
                          <a:schemeClr val="tx1"/>
                        </a:solidFill>
                        <a:latin typeface="Corbel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Arial"/>
                        </a:rPr>
                        <a:t>14.08.2020</a:t>
                      </a:r>
                      <a:endParaRPr lang="pl-PL" sz="900" dirty="0">
                        <a:solidFill>
                          <a:schemeClr val="tx1"/>
                        </a:solidFill>
                        <a:latin typeface="Corbel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dirty="0">
                        <a:solidFill>
                          <a:schemeClr val="tx1"/>
                        </a:solidFill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35208" marR="35208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Kasza manna</a:t>
                      </a:r>
                      <a:r>
                        <a:rPr lang="pl-PL" sz="1000" baseline="30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 na mleku</a:t>
                      </a:r>
                      <a:r>
                        <a:rPr lang="pl-PL" sz="1000" baseline="30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7</a:t>
                      </a:r>
                      <a:endParaRPr lang="pl-PL" sz="1000" dirty="0">
                        <a:solidFill>
                          <a:srgbClr val="000000"/>
                        </a:solidFill>
                        <a:latin typeface="Corbel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Kanapeczki</a:t>
                      </a:r>
                      <a:r>
                        <a:rPr lang="pl-PL" sz="1000" baseline="30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1,7</a:t>
                      </a: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 z pastą jajeczną</a:t>
                      </a:r>
                      <a:r>
                        <a:rPr lang="pl-PL" sz="1000" baseline="30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3,10</a:t>
                      </a: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 </a:t>
                      </a:r>
                      <a:b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</a:b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ze szczypiorkiem i rzodkiewką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Herbatka malinowa bez cukru</a:t>
                      </a: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>
                          <a:latin typeface="Corbel" pitchFamily="34" charset="0"/>
                          <a:ea typeface="Calibri"/>
                          <a:cs typeface="Arial"/>
                        </a:rPr>
                        <a:t>Barszcz czerwony</a:t>
                      </a:r>
                      <a:r>
                        <a:rPr lang="pl-PL" sz="1000" baseline="30000" dirty="0">
                          <a:latin typeface="Corbel" pitchFamily="34" charset="0"/>
                          <a:ea typeface="Calibri"/>
                          <a:cs typeface="Arial"/>
                        </a:rPr>
                        <a:t>7,9</a:t>
                      </a:r>
                      <a:r>
                        <a:rPr lang="pl-PL" sz="1000" dirty="0">
                          <a:latin typeface="Corbel" pitchFamily="34" charset="0"/>
                          <a:ea typeface="Calibri"/>
                          <a:cs typeface="Arial"/>
                        </a:rPr>
                        <a:t> </a:t>
                      </a: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Arial"/>
                        </a:rPr>
                        <a:t>Ciasto marchewkowe</a:t>
                      </a:r>
                      <a:r>
                        <a:rPr lang="pl-PL" sz="1000" baseline="30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1,3,7</a:t>
                      </a:r>
                      <a:endParaRPr lang="pl-PL" sz="1000" dirty="0">
                        <a:solidFill>
                          <a:srgbClr val="000000"/>
                        </a:solidFill>
                        <a:latin typeface="Corbel" pitchFamily="34" charset="0"/>
                        <a:ea typeface="Calibri"/>
                        <a:cs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Arial"/>
                        </a:rPr>
                        <a:t>Owoc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Calibri"/>
                          <a:cs typeface="Arial"/>
                        </a:rPr>
                        <a:t>Herbatka miętowa bez cukru</a:t>
                      </a:r>
                      <a:endParaRPr lang="pl-PL" sz="1000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9571555"/>
                  </a:ext>
                </a:extLst>
              </a:tr>
              <a:tr h="79402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dirty="0">
                        <a:solidFill>
                          <a:schemeClr val="tx1"/>
                        </a:solidFill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35208" marR="35208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>
                        <a:solidFill>
                          <a:srgbClr val="000000"/>
                        </a:solidFill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u="sng" dirty="0">
                          <a:solidFill>
                            <a:srgbClr val="FF3399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WARIANT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u="none" dirty="0">
                          <a:solidFill>
                            <a:schemeClr val="tx1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Filet rybny</a:t>
                      </a:r>
                      <a:r>
                        <a:rPr lang="pl-PL" sz="1000" u="none" baseline="30000" dirty="0">
                          <a:solidFill>
                            <a:schemeClr val="tx1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pl-PL" sz="1000" u="none" dirty="0">
                          <a:solidFill>
                            <a:schemeClr val="tx1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 w sosie koperkowym, ziemniaki gotowane, kolorowe warzywa gotowane na parze</a:t>
                      </a: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u="sng" dirty="0">
                          <a:solidFill>
                            <a:srgbClr val="FF3399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WARIANT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u="none" dirty="0">
                          <a:solidFill>
                            <a:schemeClr val="tx1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Pierogi</a:t>
                      </a:r>
                      <a:r>
                        <a:rPr lang="pl-PL" sz="1000" u="none" baseline="30000" dirty="0">
                          <a:solidFill>
                            <a:schemeClr val="tx1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1,3</a:t>
                      </a:r>
                      <a:r>
                        <a:rPr lang="pl-PL" sz="1000" u="none" dirty="0">
                          <a:solidFill>
                            <a:schemeClr val="tx1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 z </a:t>
                      </a:r>
                      <a:r>
                        <a:rPr lang="pl-PL" sz="1000" u="none">
                          <a:solidFill>
                            <a:schemeClr val="tx1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mięsem, kolorowe </a:t>
                      </a:r>
                      <a:r>
                        <a:rPr lang="pl-PL" sz="1000" u="none" dirty="0">
                          <a:solidFill>
                            <a:schemeClr val="tx1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warzywa </a:t>
                      </a:r>
                      <a:r>
                        <a:rPr lang="pl-PL" sz="1000" u="none">
                          <a:solidFill>
                            <a:schemeClr val="tx1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gotowane </a:t>
                      </a:r>
                      <a:br>
                        <a:rPr lang="pl-PL" sz="1000" u="none">
                          <a:solidFill>
                            <a:schemeClr val="tx1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</a:br>
                      <a:r>
                        <a:rPr lang="pl-PL" sz="1000" u="none">
                          <a:solidFill>
                            <a:schemeClr val="tx1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na </a:t>
                      </a:r>
                      <a:r>
                        <a:rPr lang="pl-PL" sz="1000" u="none" dirty="0">
                          <a:solidFill>
                            <a:schemeClr val="tx1"/>
                          </a:solidFill>
                          <a:latin typeface="Corbel" pitchFamily="34" charset="0"/>
                          <a:ea typeface="Calibri"/>
                          <a:cs typeface="Times New Roman"/>
                        </a:rPr>
                        <a:t>parze</a:t>
                      </a: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7632404"/>
                  </a:ext>
                </a:extLst>
              </a:tr>
              <a:tr h="19575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dirty="0">
                        <a:solidFill>
                          <a:schemeClr val="tx1"/>
                        </a:solidFill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35208" marR="35208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>
                        <a:solidFill>
                          <a:srgbClr val="000000"/>
                        </a:solidFill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Corbel" pitchFamily="34" charset="0"/>
                          <a:ea typeface="Calibri"/>
                          <a:cs typeface="Arial"/>
                        </a:rPr>
                        <a:t>Kompot owocowy </a:t>
                      </a:r>
                      <a:r>
                        <a:rPr lang="pl-PL" sz="1000" dirty="0">
                          <a:solidFill>
                            <a:srgbClr val="000000"/>
                          </a:solidFill>
                          <a:latin typeface="Corbel" pitchFamily="34" charset="0"/>
                          <a:ea typeface="Times New Roman"/>
                          <a:cs typeface="Arial"/>
                        </a:rPr>
                        <a:t>bez cukru</a:t>
                      </a:r>
                      <a:endParaRPr lang="pl-PL" sz="1000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000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6917755"/>
                  </a:ext>
                </a:extLst>
              </a:tr>
              <a:tr h="39334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 b="1" kern="12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ALERGENY</a:t>
                      </a:r>
                      <a:r>
                        <a:rPr lang="pl-PL" sz="700" kern="1200" dirty="0">
                          <a:solidFill>
                            <a:schemeClr val="tx1"/>
                          </a:solidFill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: 1 – gluten, 2 – skorupiaki, 3 – jaja, 4 – ryby, 5 – orzeszki ziemne, 6 – soja, 7 – mleko, 8 – orzechy, 9 – seler, 10 – gorczyca, 11 – nasiona sezamu, 12 – dwutlenek siarki, 13 – łubin, 14 – mięczaki</a:t>
                      </a:r>
                      <a:endParaRPr lang="pl-PL" sz="100" dirty="0">
                        <a:solidFill>
                          <a:srgbClr val="FF0000"/>
                        </a:solidFill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35208" marR="35208" marT="0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>
                        <a:solidFill>
                          <a:schemeClr val="tx1"/>
                        </a:solidFill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>
                        <a:solidFill>
                          <a:schemeClr val="tx1"/>
                        </a:solidFill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>
                        <a:solidFill>
                          <a:schemeClr val="tx1"/>
                        </a:solidFill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9" name="Obraz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0"/>
            <a:ext cx="1857388" cy="12858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le tekstowe 4"/>
          <p:cNvSpPr txBox="1"/>
          <p:nvPr/>
        </p:nvSpPr>
        <p:spPr>
          <a:xfrm>
            <a:off x="611560" y="6107836"/>
            <a:ext cx="75724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latin typeface="Corbel" pitchFamily="34" charset="0"/>
              </a:rPr>
              <a:t>Owoce serwowane w tym tygodniu: </a:t>
            </a:r>
            <a:r>
              <a:rPr lang="pl-PL" sz="900" dirty="0">
                <a:latin typeface="Corbel" pitchFamily="34" charset="0"/>
              </a:rPr>
              <a:t>arbuz, jabłko, banan, melon, ananas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347</Words>
  <Application>Microsoft Office PowerPoint</Application>
  <PresentationFormat>Pokaz na ekranie (4:3)</PresentationFormat>
  <Paragraphs>64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Jolanta Kunert</cp:lastModifiedBy>
  <cp:revision>147</cp:revision>
  <cp:lastPrinted>2020-08-05T11:48:11Z</cp:lastPrinted>
  <dcterms:created xsi:type="dcterms:W3CDTF">2018-08-31T15:17:09Z</dcterms:created>
  <dcterms:modified xsi:type="dcterms:W3CDTF">2020-08-09T12:02:07Z</dcterms:modified>
</cp:coreProperties>
</file>